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gnacio\Desktop\Muni%202021\Canasta%20b&#225;sica\Precios%20con%20promedios%20(ultimo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>
                <a:solidFill>
                  <a:schemeClr val="tx1"/>
                </a:solidFill>
              </a:rPr>
              <a:t>Evolución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Canásta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Básica</a:t>
            </a:r>
            <a:r>
              <a:rPr lang="en-US" dirty="0">
                <a:solidFill>
                  <a:schemeClr val="tx1"/>
                </a:solidFill>
              </a:rPr>
              <a:t> de </a:t>
            </a:r>
            <a:r>
              <a:rPr lang="en-US" dirty="0" err="1">
                <a:solidFill>
                  <a:schemeClr val="tx1"/>
                </a:solidFill>
              </a:rPr>
              <a:t>Alimentos</a:t>
            </a:r>
            <a:endParaRPr lang="es-AR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200" dirty="0" err="1">
                <a:solidFill>
                  <a:schemeClr val="tx1"/>
                </a:solidFill>
              </a:rPr>
              <a:t>Hogar</a:t>
            </a:r>
            <a:r>
              <a:rPr lang="en-US" sz="1200" dirty="0">
                <a:solidFill>
                  <a:schemeClr val="tx1"/>
                </a:solidFill>
              </a:rPr>
              <a:t> Ref: </a:t>
            </a:r>
            <a:r>
              <a:rPr lang="es-AR" sz="1200" dirty="0">
                <a:solidFill>
                  <a:schemeClr val="tx1"/>
                </a:solidFill>
              </a:rPr>
              <a:t>cuatro miembros, compuesto por un jefe varón de 35 años, su esposa de 31 años, un hijo de 6 años y una hija de 8 años</a:t>
            </a:r>
          </a:p>
        </c:rich>
      </c:tx>
      <c:layout>
        <c:manualLayout>
          <c:xMode val="edge"/>
          <c:yMode val="edge"/>
          <c:x val="9.1985815602836876E-2"/>
          <c:y val="1.73611111111111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A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('Evolución mensual'!$EN$2,'Evolución mensual'!$EP$2,'Evolución mensual'!$ER$2,'Evolución mensual'!$ET$2,'Evolución mensual'!$EV$2,'Evolución mensual'!$EX$2,'Evolución mensual'!$EZ$2,'Evolución mensual'!$FB$2,'Evolución mensual'!$FD$2,'Evolución mensual'!$FF$2,'Evolución mensual'!$FH$2,'Evolución mensual'!$FJ$2,'Evolución mensual'!$FL$2)</c:f>
              <c:numCache>
                <c:formatCode>mmm\-yy</c:formatCode>
                <c:ptCount val="13"/>
                <c:pt idx="0">
                  <c:v>44713</c:v>
                </c:pt>
                <c:pt idx="1">
                  <c:v>44743</c:v>
                </c:pt>
                <c:pt idx="2">
                  <c:v>44774</c:v>
                </c:pt>
                <c:pt idx="3">
                  <c:v>44805</c:v>
                </c:pt>
                <c:pt idx="4">
                  <c:v>44835</c:v>
                </c:pt>
                <c:pt idx="5">
                  <c:v>44866</c:v>
                </c:pt>
                <c:pt idx="6">
                  <c:v>44896</c:v>
                </c:pt>
                <c:pt idx="7">
                  <c:v>44927</c:v>
                </c:pt>
                <c:pt idx="8">
                  <c:v>44958</c:v>
                </c:pt>
                <c:pt idx="9">
                  <c:v>44986</c:v>
                </c:pt>
                <c:pt idx="10">
                  <c:v>45017</c:v>
                </c:pt>
                <c:pt idx="11">
                  <c:v>45047</c:v>
                </c:pt>
                <c:pt idx="12">
                  <c:v>45078</c:v>
                </c:pt>
              </c:numCache>
            </c:numRef>
          </c:cat>
          <c:val>
            <c:numRef>
              <c:f>('Evolución mensual'!$EN$5,'Evolución mensual'!$EP$5,'Evolución mensual'!$ER$5,'Evolución mensual'!$ET$5,'Evolución mensual'!$EV$5,'Evolución mensual'!$EX$5,'Evolución mensual'!$EZ$5,'Evolución mensual'!$FB$5,'Evolución mensual'!$FD$5,'Evolución mensual'!$FF$5,'Evolución mensual'!$FH$5,'Evolución mensual'!$FJ$5,'Evolución mensual'!$FL$5)</c:f>
              <c:numCache>
                <c:formatCode>_ [$$-2C0A]\ * #,##0.00_ ;_ [$$-2C0A]\ * \-#,##0.00_ ;_ [$$-2C0A]\ * "-"??_ ;_ @_ </c:formatCode>
                <c:ptCount val="13"/>
                <c:pt idx="0">
                  <c:v>47814.86099989478</c:v>
                </c:pt>
                <c:pt idx="1">
                  <c:v>51202.562266159039</c:v>
                </c:pt>
                <c:pt idx="2">
                  <c:v>55572.049294344346</c:v>
                </c:pt>
                <c:pt idx="3">
                  <c:v>60851.852382706325</c:v>
                </c:pt>
                <c:pt idx="4">
                  <c:v>63685.891029967592</c:v>
                </c:pt>
                <c:pt idx="5">
                  <c:v>64430.765495090585</c:v>
                </c:pt>
                <c:pt idx="6">
                  <c:v>70543.272269706955</c:v>
                </c:pt>
                <c:pt idx="7">
                  <c:v>76970.08640888994</c:v>
                </c:pt>
                <c:pt idx="8">
                  <c:v>83582.28632771282</c:v>
                </c:pt>
                <c:pt idx="9">
                  <c:v>92015.758369481555</c:v>
                </c:pt>
                <c:pt idx="10">
                  <c:v>96423.514002269789</c:v>
                </c:pt>
                <c:pt idx="11">
                  <c:v>97712.141859556767</c:v>
                </c:pt>
                <c:pt idx="12">
                  <c:v>100100.76017409257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76742272"/>
        <c:axId val="281258784"/>
        <c:axId val="0"/>
      </c:bar3DChart>
      <c:dateAx>
        <c:axId val="27674227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281258784"/>
        <c:crosses val="autoZero"/>
        <c:auto val="1"/>
        <c:lblOffset val="100"/>
        <c:baseTimeUnit val="months"/>
      </c:dateAx>
      <c:valAx>
        <c:axId val="281258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 [$$-2C0A]\ * #,##0.00_ ;_ [$$-2C0A]\ * \-#,##0.00_ ;_ [$$-2C0A]\ * &quot;-&quot;??_ ;_ @_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276742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13/7/2023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06767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13/7/2023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58954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13/7/2023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77982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13/7/2023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21171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13/7/2023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703268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13/7/2023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718439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13/7/2023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930823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13/7/2023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608247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13/7/2023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67653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13/7/2023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5063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13/7/2023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1141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13/7/2023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0057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13/7/2023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29098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13/7/2023</a:t>
            </a:fld>
            <a:endParaRPr lang="es-A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08611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13/7/2023</a:t>
            </a:fld>
            <a:endParaRPr lang="es-A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34135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13/7/2023</a:t>
            </a:fld>
            <a:endParaRPr lang="es-A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5773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13/7/2023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77535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B4C25B1-F0F9-40DC-BD42-64D7D8E0AE9E}" type="datetimeFigureOut">
              <a:rPr lang="es-AR" smtClean="0"/>
              <a:t>13/7/2023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538730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CBA AÑO 2023</a:t>
            </a:r>
            <a:endParaRPr lang="es-AR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8149" y="2052919"/>
            <a:ext cx="11867073" cy="37181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300" dirty="0" smtClean="0"/>
              <a:t>Durante el mes de mayo una </a:t>
            </a:r>
            <a:r>
              <a:rPr lang="es-ES" sz="3300" dirty="0"/>
              <a:t>familia tipo -compuesta por dos personas adultas y dos menores- necesitó percibir ingresos por </a:t>
            </a:r>
            <a:r>
              <a:rPr lang="es-AR" sz="3300" dirty="0"/>
              <a:t> </a:t>
            </a:r>
            <a:r>
              <a:rPr lang="es-AR" sz="3300" b="1" dirty="0" smtClean="0"/>
              <a:t>$</a:t>
            </a:r>
            <a:r>
              <a:rPr lang="es-AR" sz="3600" b="1" dirty="0"/>
              <a:t> </a:t>
            </a:r>
            <a:r>
              <a:rPr lang="es-AR" sz="3600" b="1" dirty="0" smtClean="0"/>
              <a:t>100,100,76 </a:t>
            </a:r>
            <a:endParaRPr lang="es-AR" sz="3600" b="1" dirty="0" smtClean="0"/>
          </a:p>
          <a:p>
            <a:pPr marL="0" indent="0">
              <a:buNone/>
            </a:pPr>
            <a:r>
              <a:rPr lang="es-ES" sz="3300" dirty="0" smtClean="0"/>
              <a:t>Para </a:t>
            </a:r>
            <a:r>
              <a:rPr lang="es-ES" sz="3300" dirty="0"/>
              <a:t>cubrir una </a:t>
            </a:r>
            <a:r>
              <a:rPr lang="es-ES" sz="3300" i="1" dirty="0"/>
              <a:t>canasta </a:t>
            </a:r>
            <a:r>
              <a:rPr lang="es-ES" sz="3300" i="1" dirty="0" smtClean="0"/>
              <a:t>básica* </a:t>
            </a:r>
            <a:r>
              <a:rPr lang="es-ES" sz="3300" i="1" dirty="0"/>
              <a:t>(alimentos), marcando un AUMENTO promedio, con respecto al mes </a:t>
            </a:r>
            <a:r>
              <a:rPr lang="es-ES" sz="3300" i="1" dirty="0" smtClean="0"/>
              <a:t>de </a:t>
            </a:r>
            <a:r>
              <a:rPr lang="es-ES" sz="3300" i="1" dirty="0" smtClean="0"/>
              <a:t>MAYO </a:t>
            </a:r>
            <a:r>
              <a:rPr lang="es-ES" sz="3300" i="1" dirty="0" smtClean="0"/>
              <a:t>del </a:t>
            </a:r>
            <a:r>
              <a:rPr lang="es-ES" sz="3300" b="1" i="1" dirty="0" smtClean="0"/>
              <a:t>2,44</a:t>
            </a:r>
            <a:r>
              <a:rPr lang="es-ES" sz="3300" b="1" i="1" dirty="0" smtClean="0"/>
              <a:t>%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58150" y="6195261"/>
            <a:ext cx="1203384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white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*</a:t>
            </a:r>
            <a:r>
              <a:rPr lang="en-US" dirty="0" err="1" smtClean="0"/>
              <a:t>Hogar</a:t>
            </a:r>
            <a:r>
              <a:rPr lang="en-US" dirty="0" smtClean="0"/>
              <a:t> </a:t>
            </a:r>
            <a:r>
              <a:rPr lang="en-US" dirty="0"/>
              <a:t>Ref: </a:t>
            </a:r>
            <a:r>
              <a:rPr lang="es-AR" dirty="0"/>
              <a:t>cuatro miembros, compuesto por un jefe varón de 35 años, su esposa de 31 años, un hijo de 6 años y una hija de 8 años</a:t>
            </a:r>
          </a:p>
        </p:txBody>
      </p:sp>
    </p:spTree>
    <p:extLst>
      <p:ext uri="{BB962C8B-B14F-4D97-AF65-F5344CB8AC3E}">
        <p14:creationId xmlns:p14="http://schemas.microsoft.com/office/powerpoint/2010/main" val="3052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266" y="0"/>
            <a:ext cx="9404723" cy="1400530"/>
          </a:xfrm>
        </p:spPr>
        <p:txBody>
          <a:bodyPr/>
          <a:lstStyle/>
          <a:p>
            <a:pPr algn="ctr"/>
            <a:r>
              <a:rPr lang="es-ES" sz="4600" b="1" dirty="0" smtClean="0"/>
              <a:t>Evolución anual CBA</a:t>
            </a:r>
            <a:endParaRPr lang="es-AR" sz="4600" b="1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2893591"/>
              </p:ext>
            </p:extLst>
          </p:nvPr>
        </p:nvGraphicFramePr>
        <p:xfrm>
          <a:off x="276045" y="868679"/>
          <a:ext cx="11499012" cy="5799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46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225</TotalTime>
  <Words>122</Words>
  <Application>Microsoft Office PowerPoint</Application>
  <PresentationFormat>Panorámica</PresentationFormat>
  <Paragraphs>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Ion</vt:lpstr>
      <vt:lpstr>CBA AÑO 2023</vt:lpstr>
      <vt:lpstr>Evolución anual CBA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CBA Mes Junio</dc:title>
  <dc:creator>Ignacio</dc:creator>
  <cp:lastModifiedBy>Ignacio</cp:lastModifiedBy>
  <cp:revision>44</cp:revision>
  <dcterms:created xsi:type="dcterms:W3CDTF">2021-06-02T11:53:06Z</dcterms:created>
  <dcterms:modified xsi:type="dcterms:W3CDTF">2023-07-13T20:25:32Z</dcterms:modified>
</cp:coreProperties>
</file>